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sldIdLst>
    <p:sldId id="256" r:id="rId2"/>
    <p:sldId id="257" r:id="rId3"/>
    <p:sldId id="288" r:id="rId4"/>
    <p:sldId id="289" r:id="rId5"/>
    <p:sldId id="290" r:id="rId6"/>
    <p:sldId id="292" r:id="rId7"/>
    <p:sldId id="293" r:id="rId8"/>
    <p:sldId id="268" r:id="rId9"/>
    <p:sldId id="259" r:id="rId10"/>
    <p:sldId id="260" r:id="rId11"/>
    <p:sldId id="269" r:id="rId12"/>
    <p:sldId id="283" r:id="rId13"/>
    <p:sldId id="276" r:id="rId14"/>
    <p:sldId id="277" r:id="rId15"/>
    <p:sldId id="270" r:id="rId16"/>
    <p:sldId id="278" r:id="rId17"/>
    <p:sldId id="279" r:id="rId18"/>
    <p:sldId id="280" r:id="rId19"/>
    <p:sldId id="281" r:id="rId20"/>
    <p:sldId id="282" r:id="rId21"/>
    <p:sldId id="271" r:id="rId22"/>
    <p:sldId id="275" r:id="rId23"/>
    <p:sldId id="291" r:id="rId24"/>
    <p:sldId id="287" r:id="rId25"/>
    <p:sldId id="284" r:id="rId26"/>
    <p:sldId id="286" r:id="rId27"/>
    <p:sldId id="261" r:id="rId28"/>
    <p:sldId id="285" r:id="rId29"/>
    <p:sldId id="272" r:id="rId30"/>
    <p:sldId id="273" r:id="rId31"/>
    <p:sldId id="274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748" autoAdjust="0"/>
    <p:restoredTop sz="94660"/>
  </p:normalViewPr>
  <p:slideViewPr>
    <p:cSldViewPr>
      <p:cViewPr varScale="1">
        <p:scale>
          <a:sx n="63" d="100"/>
          <a:sy n="63" d="100"/>
        </p:scale>
        <p:origin x="-136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1BF2E-3D0D-4CF5-953B-C98C44F6939F}" type="datetimeFigureOut">
              <a:rPr lang="pt-BR" smtClean="0"/>
              <a:t>3/3/2009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9E296-75B5-4EA7-BF4F-4FAD60DE3F1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9E296-75B5-4EA7-BF4F-4FAD60DE3F10}" type="slidenum">
              <a:rPr lang="pt-BR" smtClean="0"/>
              <a:t>8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1406" y="6429396"/>
            <a:ext cx="2000264" cy="343335"/>
          </a:xfrm>
          <a:ln w="63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>
              <a:defRPr sz="1400" b="1" i="1">
                <a:solidFill>
                  <a:schemeClr val="tx1"/>
                </a:solidFill>
              </a:defRPr>
            </a:lvl1pPr>
          </a:lstStyle>
          <a:p>
            <a:fld id="{067E2062-8896-4544-9668-390FD67984D9}" type="datetime9">
              <a:rPr lang="pt-BR" smtClean="0"/>
              <a:pPr/>
              <a:t>3/3/2009 07:30:40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00364" y="6429396"/>
            <a:ext cx="4143404" cy="343335"/>
          </a:xfrm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pt-BR" b="1" dirty="0" smtClean="0"/>
              <a:t>Robótica I </a:t>
            </a:r>
            <a:r>
              <a:rPr lang="pt-BR" dirty="0" smtClean="0"/>
              <a:t>/// Prof. </a:t>
            </a:r>
            <a:r>
              <a:rPr lang="pt-BR" dirty="0" err="1" smtClean="0"/>
              <a:t>Sitonio</a:t>
            </a:r>
            <a:r>
              <a:rPr lang="pt-BR" dirty="0" smtClean="0"/>
              <a:t> Magalhães 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58214" y="6429396"/>
            <a:ext cx="542900" cy="343335"/>
          </a:xfrm>
          <a:ln w="95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BCA3A283-FFF3-454E-986D-64D4A08291E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8" name="Espaço Reservado para Título 1"/>
          <p:cNvSpPr txBox="1">
            <a:spLocks/>
          </p:cNvSpPr>
          <p:nvPr userDrawn="1"/>
        </p:nvSpPr>
        <p:spPr>
          <a:xfrm>
            <a:off x="1857356" y="214290"/>
            <a:ext cx="6143668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Instituto Federal de Educação, Ciência e Tecnologia do Ceará </a:t>
            </a:r>
            <a:br>
              <a:rPr kumimoji="0" lang="pt-BR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pt-BR" sz="7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Tecnologia em Mecatrônica Industrial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Campus do Limoeiro do Norte</a:t>
            </a: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15338" y="428604"/>
            <a:ext cx="585439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643834" y="35090"/>
            <a:ext cx="560342" cy="60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5"/>
          <a:srcRect t="3176"/>
          <a:stretch>
            <a:fillRect/>
          </a:stretch>
        </p:blipFill>
        <p:spPr bwMode="auto">
          <a:xfrm>
            <a:off x="-32" y="71414"/>
            <a:ext cx="800100" cy="109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Bisel 7"/>
          <p:cNvSpPr/>
          <p:nvPr userDrawn="1"/>
        </p:nvSpPr>
        <p:spPr>
          <a:xfrm>
            <a:off x="71406" y="1357298"/>
            <a:ext cx="8929750" cy="5000660"/>
          </a:xfrm>
          <a:prstGeom prst="bevel">
            <a:avLst>
              <a:gd name="adj" fmla="val 725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12700"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785918" y="285728"/>
            <a:ext cx="6143668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Instituto Federal de Educação, Ciência e Tecnologia do Ceará </a:t>
            </a:r>
            <a:br>
              <a:rPr lang="pt-BR" dirty="0" smtClean="0"/>
            </a:br>
            <a:r>
              <a:rPr lang="pt-BR" dirty="0" smtClean="0"/>
              <a:t>Tecnologia em Mecatrônica Industrial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2976" y="1857364"/>
            <a:ext cx="7643866" cy="419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71538" y="6357958"/>
            <a:ext cx="1785950" cy="43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35DBA-78C2-4F93-A174-F574CF1C9E5C}" type="datetime9">
              <a:rPr lang="pt-BR" smtClean="0"/>
              <a:pPr/>
              <a:t>3/3/2009 07:30:40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57488" y="6429396"/>
            <a:ext cx="5143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 smtClean="0"/>
              <a:t>Materiais para Construção Mecânica /// Prof. </a:t>
            </a:r>
            <a:r>
              <a:rPr lang="pt-BR" dirty="0" err="1" smtClean="0"/>
              <a:t>Sitonio</a:t>
            </a:r>
            <a:r>
              <a:rPr lang="pt-BR" dirty="0" smtClean="0"/>
              <a:t> Magalhães 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215338" y="6421461"/>
            <a:ext cx="7572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3A283-FFF3-454E-986D-64D4A08291E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1276323" y="85269"/>
            <a:ext cx="6296073" cy="700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357290" y="145597"/>
            <a:ext cx="428628" cy="58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Divisa 17"/>
          <p:cNvSpPr/>
          <p:nvPr userDrawn="1"/>
        </p:nvSpPr>
        <p:spPr>
          <a:xfrm>
            <a:off x="857224" y="857232"/>
            <a:ext cx="7286676" cy="42862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 smtClean="0">
                <a:solidFill>
                  <a:srgbClr val="FFC000"/>
                </a:solidFill>
              </a:rPr>
              <a:t>Aula 04 – Atuadores e Garras</a:t>
            </a:r>
            <a:endParaRPr lang="pt-BR" b="1" i="1" dirty="0">
              <a:solidFill>
                <a:srgbClr val="FFC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142852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8572527" y="-24"/>
            <a:ext cx="571505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650210" y="928670"/>
            <a:ext cx="35094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18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Bra&#195;&#167;o_mecanico_Modelix.avi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Lecture3IntroductiontoRobotics.avi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hyperlink" Target="DARPA_s_Bionic_Arm.avi" TargetMode="Externa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07:30:40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42910" y="1928802"/>
            <a:ext cx="8215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da Aula:</a:t>
            </a:r>
          </a:p>
          <a:p>
            <a:endParaRPr lang="pt-BR" dirty="0" smtClean="0"/>
          </a:p>
          <a:p>
            <a:pPr algn="just">
              <a:buFont typeface="Wingdings"/>
              <a:buChar char="Ø"/>
            </a:pPr>
            <a:r>
              <a:rPr lang="pt-BR" sz="2000" dirty="0" smtClean="0"/>
              <a:t>Conhecer os princípios de acionamento de robôs e suas características</a:t>
            </a:r>
            <a:r>
              <a:rPr lang="pt-BR" sz="2000" dirty="0" smtClean="0"/>
              <a:t>;</a:t>
            </a:r>
            <a:endParaRPr lang="pt-BR" sz="2000" dirty="0" smtClean="0"/>
          </a:p>
          <a:p>
            <a:pPr algn="just">
              <a:buFont typeface="Wingdings"/>
              <a:buChar char="Ø"/>
            </a:pPr>
            <a:endParaRPr lang="pt-BR" sz="2000" dirty="0" smtClean="0"/>
          </a:p>
          <a:p>
            <a:pPr algn="just">
              <a:buFont typeface="Wingdings"/>
              <a:buChar char="Ø"/>
            </a:pPr>
            <a:r>
              <a:rPr lang="pt-BR" sz="2000" dirty="0" smtClean="0"/>
              <a:t>Visualizar os vários tipos de garras (</a:t>
            </a:r>
            <a:r>
              <a:rPr lang="pt-BR" sz="2000" dirty="0" err="1" smtClean="0"/>
              <a:t>end-effectors</a:t>
            </a:r>
            <a:r>
              <a:rPr lang="pt-BR" sz="2000" dirty="0" smtClean="0"/>
              <a:t>) utilizados na robótica;</a:t>
            </a:r>
            <a:endParaRPr lang="pt-BR" sz="2000" dirty="0" smtClean="0"/>
          </a:p>
          <a:p>
            <a:pPr algn="just">
              <a:buFont typeface="Wingdings"/>
              <a:buChar char="Ø"/>
            </a:pPr>
            <a:endParaRPr lang="pt-BR" sz="2000" dirty="0" smtClean="0"/>
          </a:p>
          <a:p>
            <a:pPr algn="just">
              <a:buFont typeface="Wingdings"/>
              <a:buChar char="Ø"/>
            </a:pPr>
            <a:r>
              <a:rPr lang="pt-BR" sz="2000" dirty="0" smtClean="0"/>
              <a:t>Fazer cálculos de forças atuantes necessárias em garras comuns</a:t>
            </a:r>
            <a:r>
              <a:rPr lang="pt-BR" sz="2000" dirty="0" smtClean="0"/>
              <a:t>;</a:t>
            </a:r>
            <a:endParaRPr lang="pt-BR" sz="2000" dirty="0" smtClean="0"/>
          </a:p>
          <a:p>
            <a:pPr>
              <a:buFont typeface="Wingdings"/>
              <a:buChar char="Ø"/>
            </a:pP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17:53:38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5" name="Picture 3" descr="Robotica-manip-2"/>
          <p:cNvPicPr>
            <a:picLocks noChangeAspect="1" noChangeArrowheads="1"/>
          </p:cNvPicPr>
          <p:nvPr/>
        </p:nvPicPr>
        <p:blipFill>
          <a:blip r:embed="rId2">
            <a:lum contrast="18000"/>
          </a:blip>
          <a:srcRect/>
          <a:stretch>
            <a:fillRect/>
          </a:stretch>
        </p:blipFill>
        <p:spPr bwMode="auto">
          <a:xfrm>
            <a:off x="1928794" y="2143116"/>
            <a:ext cx="4714908" cy="3933127"/>
          </a:xfrm>
          <a:prstGeom prst="rect">
            <a:avLst/>
          </a:prstGeom>
          <a:noFill/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85720" y="1500174"/>
            <a:ext cx="5357850" cy="57150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Origem do sistema da garra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17:53:34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285720" y="1500174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Caracter</a:t>
            </a:r>
            <a:r>
              <a:rPr kumimoji="0" lang="pt-BR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ＭＳ Ｐゴシック" pitchFamily="1" charset="-128"/>
                <a:cs typeface="+mj-cs"/>
              </a:rPr>
              <a:t>ísticas</a:t>
            </a: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de projeto de garras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428596" y="2143116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Garras podem estar sujeitas a condições extremas de temperatura, corrosão ou abrasão.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Objetos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serem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manipulados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podem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tamanho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forma e peso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durante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</a:t>
            </a:r>
            <a:r>
              <a:rPr kumimoji="0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álise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pode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envolver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inércia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, </a:t>
            </a:r>
            <a:r>
              <a:rPr kumimoji="0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centro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de </a:t>
            </a:r>
            <a:r>
              <a:rPr kumimoji="0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massa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, </a:t>
            </a:r>
            <a:r>
              <a:rPr kumimoji="0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forças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de </a:t>
            </a:r>
            <a:r>
              <a:rPr kumimoji="0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garra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e </a:t>
            </a:r>
            <a:r>
              <a:rPr kumimoji="0" lang="en-US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fricção</a:t>
            </a:r>
            <a:r>
              <a:rPr kumimoji="0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.</a:t>
            </a:r>
            <a:endParaRPr kumimoji="0" lang="pt-BR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Deve ser equipado com sensores de colisão ou mecanismos para acomodar </a:t>
            </a:r>
            <a:r>
              <a:rPr kumimoji="0" lang="pt-BR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overload</a:t>
            </a: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17:53:31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-571536" y="1500174"/>
            <a:ext cx="75009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ja-JP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Dispositivos</a:t>
            </a:r>
            <a:r>
              <a:rPr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 </a:t>
            </a:r>
            <a:r>
              <a:rPr lang="en-US" altLang="ja-JP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para</a:t>
            </a:r>
            <a:r>
              <a:rPr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 a </a:t>
            </a:r>
            <a:r>
              <a:rPr lang="en-US" altLang="ja-JP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proteção</a:t>
            </a:r>
            <a:r>
              <a:rPr lang="en-US" altLang="ja-JP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 do </a:t>
            </a:r>
            <a:r>
              <a:rPr lang="en-US" altLang="ja-JP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manipulador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021021_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3071810"/>
            <a:ext cx="3136290" cy="2357454"/>
          </a:xfrm>
          <a:prstGeom prst="rect">
            <a:avLst/>
          </a:prstGeom>
          <a:noFill/>
        </p:spPr>
      </p:pic>
      <p:pic>
        <p:nvPicPr>
          <p:cNvPr id="5123" name="Picture 3" descr="C:\Documents and Settings\Professor\Desktop\sem título.bmp"/>
          <p:cNvPicPr>
            <a:picLocks noChangeAspect="1" noChangeArrowheads="1"/>
          </p:cNvPicPr>
          <p:nvPr/>
        </p:nvPicPr>
        <p:blipFill>
          <a:blip r:embed="rId3"/>
          <a:srcRect r="12378"/>
          <a:stretch>
            <a:fillRect/>
          </a:stretch>
        </p:blipFill>
        <p:spPr bwMode="auto">
          <a:xfrm>
            <a:off x="6072198" y="4214818"/>
            <a:ext cx="2169505" cy="1110364"/>
          </a:xfrm>
          <a:prstGeom prst="rect">
            <a:avLst/>
          </a:prstGeom>
          <a:noFill/>
        </p:spPr>
      </p:pic>
      <p:pic>
        <p:nvPicPr>
          <p:cNvPr id="9" name="Picture 2" descr="C:\Documents and Settings\Professor\Desktop\sem título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786058"/>
            <a:ext cx="1905001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17:53:27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57158" y="1571612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j-ea"/>
                <a:cs typeface="+mj-cs"/>
              </a:rPr>
              <a:t>An</a:t>
            </a:r>
            <a:r>
              <a:rPr kumimoji="0" lang="pt-BR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ＭＳ Ｐゴシック" pitchFamily="1" charset="-128"/>
                <a:cs typeface="+mj-cs"/>
              </a:rPr>
              <a:t>álise de força nas garras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85786" y="2286000"/>
            <a:ext cx="7772400" cy="4572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for</a:t>
            </a:r>
            <a:r>
              <a:rPr kumimoji="0" lang="pt-BR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ça necessária na garra para segurar um objeto, quando o manipulador estiver parado e a garra na vertical.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Depende só do peso, e é dada por: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  <a:sym typeface="Symbol" pitchFamily="-76" charset="2"/>
              </a:rPr>
              <a:t></a:t>
            </a:r>
            <a:r>
              <a:rPr kumimoji="0" lang="pt-BR" altLang="ja-JP" sz="24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F</a:t>
            </a:r>
            <a:r>
              <a:rPr kumimoji="0" lang="pt-BR" altLang="ja-JP" sz="2400" b="0" i="1" u="none" strike="noStrike" kern="120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g</a:t>
            </a:r>
            <a:r>
              <a:rPr kumimoji="0" lang="pt-BR" altLang="ja-JP" sz="24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 = w</a:t>
            </a:r>
            <a:endParaRPr kumimoji="0" lang="pt-BR" altLang="ja-JP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Onde: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  <a:sym typeface="Symbol" pitchFamily="-76" charset="2"/>
              </a:rPr>
              <a:t> = número de dedos.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  <a:sym typeface="Symbol" pitchFamily="-76" charset="2"/>
              </a:rPr>
              <a:t> = coeficiente de atrito da garra com o objeto.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F</a:t>
            </a:r>
            <a:r>
              <a:rPr kumimoji="0" lang="pt-BR" altLang="ja-JP" sz="2000" b="0" i="1" u="none" strike="noStrike" kern="120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g</a:t>
            </a:r>
            <a:r>
              <a:rPr kumimoji="0" lang="pt-BR" altLang="ja-JP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 </a:t>
            </a:r>
            <a:r>
              <a:rPr kumimoji="0" lang="pt-B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= for</a:t>
            </a: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ça.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w</a:t>
            </a: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= </a:t>
            </a: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mg</a:t>
            </a: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= peso do objeto, em Newtons.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17:53:24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00034" y="2124100"/>
            <a:ext cx="7970837" cy="4876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 valor do fator </a:t>
            </a: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</a:t>
            </a: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é dado por: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a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= </a:t>
            </a: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g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+ </a:t>
            </a:r>
            <a:r>
              <a:rPr kumimoji="0" lang="pt-BR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a</a:t>
            </a:r>
            <a:r>
              <a:rPr kumimoji="0" lang="pt-BR" altLang="ja-JP" sz="2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c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, onde: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g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= aceleração da gravidade = 10 m/s</a:t>
            </a:r>
            <a:r>
              <a:rPr kumimoji="0" lang="pt-BR" altLang="ja-JP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2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a</a:t>
            </a:r>
            <a:r>
              <a:rPr kumimoji="0" lang="pt-BR" altLang="ja-JP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c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= aceleração cinética (centrípeta ou centrífuga) máxima que o objeto sofrerá.</a:t>
            </a:r>
            <a:endParaRPr kumimoji="0" lang="pt-BR" altLang="ja-JP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85720" y="1500174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Fator 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14282" y="4000504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Fator de Segura</a:t>
            </a: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j-ea"/>
                <a:cs typeface="+mj-cs"/>
              </a:rPr>
              <a:t>n</a:t>
            </a:r>
            <a:r>
              <a:rPr kumimoji="0" lang="pt-BR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ＭＳ Ｐゴシック" pitchFamily="1" charset="-128"/>
                <a:cs typeface="+mj-cs"/>
              </a:rPr>
              <a:t>ç</a:t>
            </a:r>
            <a:r>
              <a:rPr kumimoji="0" lang="pt-BR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ＭＳ Ｐゴシック" pitchFamily="1" charset="-128"/>
                <a:cs typeface="+mj-cs"/>
              </a:rPr>
              <a:t>a (SF)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0253" y="4338678"/>
            <a:ext cx="7970837" cy="4876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altLang="ja-JP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Além disso, usa-se um Fator de Segurança (SF), que multiplica o valor da força calculada.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F = Fg * SF.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Geralmente SF entre 1,5 e 3.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85720" y="1571612"/>
            <a:ext cx="3951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Garras em forma de pinça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2000240"/>
            <a:ext cx="3500430" cy="1535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3286124"/>
            <a:ext cx="3071806" cy="18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99073" y="3500438"/>
            <a:ext cx="1501489" cy="145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0" y="4500570"/>
            <a:ext cx="2714644" cy="1723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Bisel 9">
            <a:hlinkClick r:id="rId6" action="ppaction://hlinkfile"/>
          </p:cNvPr>
          <p:cNvSpPr/>
          <p:nvPr/>
        </p:nvSpPr>
        <p:spPr>
          <a:xfrm>
            <a:off x="571472" y="5286388"/>
            <a:ext cx="1571636" cy="71438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Video</a:t>
            </a:r>
            <a:endParaRPr lang="pt-BR" dirty="0"/>
          </a:p>
        </p:txBody>
      </p:sp>
      <p:pic>
        <p:nvPicPr>
          <p:cNvPr id="11" name="Picture 5" descr="021021_2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14480" y="2786058"/>
            <a:ext cx="1449378" cy="146684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857224" y="2143116"/>
            <a:ext cx="2184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Paralela ou angular</a:t>
            </a:r>
            <a:endParaRPr lang="pt-BR" sz="2000" dirty="0"/>
          </a:p>
        </p:txBody>
      </p:sp>
      <p:sp>
        <p:nvSpPr>
          <p:cNvPr id="13" name="Retângulo 12"/>
          <p:cNvSpPr/>
          <p:nvPr/>
        </p:nvSpPr>
        <p:spPr>
          <a:xfrm>
            <a:off x="857224" y="2500306"/>
            <a:ext cx="2144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smtClean="0"/>
              <a:t>Externo </a:t>
            </a:r>
            <a:r>
              <a:rPr lang="pt-BR" sz="2000" dirty="0" smtClean="0"/>
              <a:t>ou </a:t>
            </a:r>
            <a:r>
              <a:rPr lang="pt-BR" sz="2000" dirty="0" smtClean="0"/>
              <a:t>Interno</a:t>
            </a:r>
            <a:endParaRPr lang="pt-BR" sz="2000" dirty="0"/>
          </a:p>
        </p:txBody>
      </p:sp>
      <p:pic>
        <p:nvPicPr>
          <p:cNvPr id="14" name="Picture 3" descr="021021_0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5720" y="4070373"/>
            <a:ext cx="2022722" cy="10731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17:53:15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85720" y="1643050"/>
            <a:ext cx="1791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1: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00034" y="2214554"/>
            <a:ext cx="5286412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Calcule a for</a:t>
            </a: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ça necessária para uma garra com 2 dedos segurar uma caixa de 10 quilogramas.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O coeficiente de atrito do conjunto é 0,25 e a garra está na vertical.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Resultado: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F</a:t>
            </a:r>
            <a:r>
              <a:rPr kumimoji="0" lang="pt-BR" altLang="ja-JP" sz="24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g</a:t>
            </a:r>
            <a:r>
              <a:rPr kumimoji="0" lang="pt-BR" altLang="ja-JP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 = w/</a:t>
            </a:r>
            <a:r>
              <a:rPr kumimoji="0" lang="pt-BR" altLang="ja-JP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  <a:sym typeface="Symbol" pitchFamily="-76" charset="2"/>
              </a:rPr>
              <a:t></a:t>
            </a: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  <a:sym typeface="Symbol" pitchFamily="-76" charset="2"/>
              </a:rPr>
              <a:t> --&gt; </a:t>
            </a:r>
            <a:r>
              <a:rPr kumimoji="0" lang="pt-BR" altLang="ja-JP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F</a:t>
            </a:r>
            <a:r>
              <a:rPr kumimoji="0" lang="pt-BR" altLang="ja-JP" sz="24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g</a:t>
            </a:r>
            <a:r>
              <a:rPr kumimoji="0" lang="pt-BR" altLang="ja-JP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 = 10*10/(2*0,25)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F</a:t>
            </a:r>
            <a:r>
              <a:rPr kumimoji="0" lang="pt-BR" altLang="ja-JP" sz="24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g</a:t>
            </a:r>
            <a:r>
              <a:rPr kumimoji="0" lang="pt-BR" altLang="ja-JP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 =200 </a:t>
            </a:r>
            <a:r>
              <a:rPr kumimoji="0" lang="pt-BR" altLang="ja-JP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Newtons</a:t>
            </a:r>
            <a:r>
              <a:rPr kumimoji="0" lang="pt-BR" altLang="ja-JP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ＭＳ Ｐゴシック" pitchFamily="1" charset="-128"/>
                <a:cs typeface="+mn-cs"/>
              </a:rPr>
              <a:t>.</a:t>
            </a:r>
            <a:endParaRPr kumimoji="0" lang="pt-BR" sz="2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charset="0"/>
              <a:ea typeface="ＭＳ Ｐゴシック" pitchFamily="1" charset="-128"/>
              <a:cs typeface="+mn-cs"/>
            </a:endParaRPr>
          </a:p>
        </p:txBody>
      </p:sp>
      <p:pic>
        <p:nvPicPr>
          <p:cNvPr id="7" name="Picture 2" descr="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2009198"/>
            <a:ext cx="3019991" cy="41522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17:53:11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14282" y="2214554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Caso o objeto seja maior que a garra, deve-se analisar: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componentes da for</a:t>
            </a:r>
            <a:r>
              <a:rPr kumimoji="0" lang="pt-BR" altLang="ja-JP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ça geradas por alavanca.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Momentos de força.</a:t>
            </a:r>
            <a:endParaRPr kumimoji="0" lang="pt-BR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 torque que o objeto pode causar na garra, em um determinado momento.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>
          <a:xfrm>
            <a:off x="214282" y="3743356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Torque: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Torque = For</a:t>
            </a:r>
            <a:r>
              <a:rPr kumimoji="0" lang="pt-BR" altLang="ja-JP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ça x Distância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Multiplicação vetorial.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Momento:</a:t>
            </a:r>
            <a:endParaRPr kumimoji="0" lang="pt-BR" altLang="ja-JP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Momento = Força </a:t>
            </a:r>
            <a:r>
              <a:rPr kumimoji="0" lang="pt-BR" altLang="ja-JP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  <a:sym typeface="Symbol" pitchFamily="-76" charset="2"/>
              </a:rPr>
              <a:t> </a:t>
            </a:r>
            <a:r>
              <a:rPr kumimoji="0" lang="pt-BR" altLang="ja-JP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Distância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Multiplicação escalar.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Unidade = Newtons * metros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</p:txBody>
      </p:sp>
      <p:sp>
        <p:nvSpPr>
          <p:cNvPr id="7" name="Rectangle 1026"/>
          <p:cNvSpPr txBox="1">
            <a:spLocks noChangeArrowheads="1"/>
          </p:cNvSpPr>
          <p:nvPr/>
        </p:nvSpPr>
        <p:spPr>
          <a:xfrm>
            <a:off x="214282" y="1500174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Torque e Momento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43372" y="3786190"/>
            <a:ext cx="445806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17:53:07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5" name="Picture 1027" descr="5"/>
          <p:cNvPicPr>
            <a:picLocks noChangeAspect="1" noChangeArrowheads="1"/>
          </p:cNvPicPr>
          <p:nvPr/>
        </p:nvPicPr>
        <p:blipFill>
          <a:blip r:embed="rId2">
            <a:lum contrast="18000"/>
          </a:blip>
          <a:srcRect/>
          <a:stretch>
            <a:fillRect/>
          </a:stretch>
        </p:blipFill>
        <p:spPr bwMode="auto">
          <a:xfrm>
            <a:off x="357158" y="2428868"/>
            <a:ext cx="5319722" cy="3125336"/>
          </a:xfrm>
          <a:prstGeom prst="rect">
            <a:avLst/>
          </a:prstGeom>
          <a:noFill/>
        </p:spPr>
      </p:pic>
      <p:sp>
        <p:nvSpPr>
          <p:cNvPr id="6" name="Rectangle 1028"/>
          <p:cNvSpPr txBox="1">
            <a:spLocks noChangeArrowheads="1"/>
          </p:cNvSpPr>
          <p:nvPr/>
        </p:nvSpPr>
        <p:spPr>
          <a:xfrm>
            <a:off x="5715008" y="2500306"/>
            <a:ext cx="3714776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somat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ória do momento deve ser nula.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 M = 0.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FL - </a:t>
            </a:r>
            <a:r>
              <a:rPr kumimoji="0" lang="pt-B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F</a:t>
            </a:r>
            <a:r>
              <a:rPr kumimoji="0" lang="pt-BR" sz="2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a</a:t>
            </a:r>
            <a:r>
              <a:rPr kumimoji="0" lang="pt-B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L</a:t>
            </a:r>
            <a:r>
              <a:rPr kumimoji="0" lang="pt-BR" sz="2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a</a:t>
            </a: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 = 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60*12 - </a:t>
            </a:r>
            <a:r>
              <a:rPr kumimoji="0" lang="pt-B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F</a:t>
            </a:r>
            <a:r>
              <a:rPr kumimoji="0" lang="pt-BR" sz="2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a</a:t>
            </a: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*3 = 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F</a:t>
            </a:r>
            <a:r>
              <a:rPr kumimoji="0" lang="pt-BR" sz="24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a</a:t>
            </a: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 = 240 </a:t>
            </a:r>
            <a:r>
              <a:rPr kumimoji="0" lang="pt-B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Newtons</a:t>
            </a: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  <a:sym typeface="Symbol" pitchFamily="-76" charset="2"/>
              </a:rPr>
              <a:t>.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1026"/>
          <p:cNvSpPr txBox="1">
            <a:spLocks noChangeArrowheads="1"/>
          </p:cNvSpPr>
          <p:nvPr/>
        </p:nvSpPr>
        <p:spPr>
          <a:xfrm>
            <a:off x="428596" y="1714488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Exemplo 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17:53:04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85720" y="1981200"/>
            <a:ext cx="8659843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Calcule a for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ça que deve ser aplicada em </a:t>
            </a:r>
            <a:r>
              <a:rPr kumimoji="0" lang="pt-BR" altLang="ja-JP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F</a:t>
            </a:r>
            <a:r>
              <a:rPr kumimoji="0" lang="pt-BR" altLang="ja-JP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a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para que a garra da figura tenha uma força de prensa de 50 </a:t>
            </a:r>
            <a:r>
              <a:rPr kumimoji="0" lang="pt-BR" altLang="ja-JP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Newtons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(25 de cada dedo).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Solução: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somat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ória 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momentos deve ser nula.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altLang="ja-JP" dirty="0" smtClean="0">
              <a:ea typeface="ＭＳ Ｐゴシック" pitchFamily="1" charset="-128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Inclui ângulos… 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 descr="5"/>
          <p:cNvPicPr>
            <a:picLocks noChangeAspect="1" noChangeArrowheads="1"/>
          </p:cNvPicPr>
          <p:nvPr/>
        </p:nvPicPr>
        <p:blipFill>
          <a:blip r:embed="rId2">
            <a:lum contrast="18000"/>
          </a:blip>
          <a:srcRect/>
          <a:stretch>
            <a:fillRect/>
          </a:stretch>
        </p:blipFill>
        <p:spPr bwMode="auto">
          <a:xfrm>
            <a:off x="2781532" y="2714620"/>
            <a:ext cx="6148186" cy="3544156"/>
          </a:xfrm>
          <a:prstGeom prst="rect">
            <a:avLst/>
          </a:prstGeom>
          <a:noFill/>
        </p:spPr>
      </p:pic>
      <p:sp>
        <p:nvSpPr>
          <p:cNvPr id="7" name="Rectangle 1026"/>
          <p:cNvSpPr txBox="1">
            <a:spLocks noChangeArrowheads="1"/>
          </p:cNvSpPr>
          <p:nvPr/>
        </p:nvSpPr>
        <p:spPr>
          <a:xfrm>
            <a:off x="285720" y="1500174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Exemplo 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07:37:18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7158" y="2308579"/>
            <a:ext cx="83582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Existem vários tipos de </a:t>
            </a:r>
            <a:r>
              <a:rPr lang="pt-BR" sz="2000" dirty="0" err="1" smtClean="0"/>
              <a:t>Driver’s</a:t>
            </a:r>
            <a:r>
              <a:rPr lang="pt-BR" sz="2000" dirty="0" smtClean="0"/>
              <a:t> (acionadores) que são classificados genericamente pela:</a:t>
            </a:r>
          </a:p>
          <a:p>
            <a:pPr algn="just"/>
            <a:endParaRPr lang="pt-BR" sz="2000" dirty="0" smtClean="0"/>
          </a:p>
          <a:p>
            <a:pPr algn="just"/>
            <a:r>
              <a:rPr lang="pt-BR" sz="2000" u="sng" dirty="0" smtClean="0"/>
              <a:t>Forma de movimento </a:t>
            </a:r>
          </a:p>
          <a:p>
            <a:pPr algn="just"/>
            <a:r>
              <a:rPr lang="pt-BR" sz="2000" dirty="0" smtClean="0"/>
              <a:t>	</a:t>
            </a:r>
            <a:r>
              <a:rPr lang="pt-BR" sz="2000" dirty="0" smtClean="0"/>
              <a:t>(Rotação / Deslizamento)</a:t>
            </a:r>
          </a:p>
          <a:p>
            <a:pPr algn="just"/>
            <a:endParaRPr lang="pt-BR" sz="2000" dirty="0" smtClean="0"/>
          </a:p>
          <a:p>
            <a:pPr algn="just"/>
            <a:r>
              <a:rPr lang="pt-BR" sz="2000" u="sng" dirty="0" smtClean="0"/>
              <a:t>Forma de acionamento </a:t>
            </a:r>
          </a:p>
          <a:p>
            <a:pPr algn="just"/>
            <a:r>
              <a:rPr lang="pt-BR" sz="2000" dirty="0" smtClean="0"/>
              <a:t>	</a:t>
            </a:r>
            <a:r>
              <a:rPr lang="pt-BR" sz="2000" dirty="0" smtClean="0"/>
              <a:t>(Elétrico / Hidráulico / Pneumático)</a:t>
            </a:r>
          </a:p>
          <a:p>
            <a:pPr algn="just"/>
            <a:endParaRPr lang="pt-BR" sz="2000" dirty="0" smtClean="0"/>
          </a:p>
          <a:p>
            <a:pPr algn="just"/>
            <a:r>
              <a:rPr lang="pt-BR" sz="2000" u="sng" dirty="0" smtClean="0"/>
              <a:t>Forma de conexão </a:t>
            </a:r>
          </a:p>
          <a:p>
            <a:pPr algn="just"/>
            <a:r>
              <a:rPr lang="pt-BR" sz="2000" dirty="0" smtClean="0"/>
              <a:t>	</a:t>
            </a:r>
            <a:r>
              <a:rPr lang="pt-BR" sz="2000" dirty="0" smtClean="0"/>
              <a:t>(Direto / Indireto)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85720" y="1428736"/>
            <a:ext cx="1682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Atuadores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17:53:00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20</a:t>
            </a:fld>
            <a:endParaRPr lang="pt-BR" dirty="0"/>
          </a:p>
        </p:txBody>
      </p:sp>
      <p:pic>
        <p:nvPicPr>
          <p:cNvPr id="5" name="Picture 3" descr="5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t="32678" b="37035"/>
          <a:stretch>
            <a:fillRect/>
          </a:stretch>
        </p:blipFill>
        <p:spPr bwMode="auto">
          <a:xfrm>
            <a:off x="428596" y="3571876"/>
            <a:ext cx="5929354" cy="2184245"/>
          </a:xfrm>
          <a:prstGeom prst="rect">
            <a:avLst/>
          </a:prstGeom>
          <a:noFill/>
        </p:spPr>
      </p:pic>
      <p:pic>
        <p:nvPicPr>
          <p:cNvPr id="6" name="Picture 3" descr="5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b="77099"/>
          <a:stretch>
            <a:fillRect/>
          </a:stretch>
        </p:blipFill>
        <p:spPr bwMode="auto">
          <a:xfrm>
            <a:off x="1928794" y="1714488"/>
            <a:ext cx="6653234" cy="1853222"/>
          </a:xfrm>
          <a:prstGeom prst="rect">
            <a:avLst/>
          </a:prstGeom>
          <a:noFill/>
        </p:spPr>
      </p:pic>
      <p:pic>
        <p:nvPicPr>
          <p:cNvPr id="7" name="Picture 3" descr="5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31150" t="69129" r="22318" b="3772"/>
          <a:stretch>
            <a:fillRect/>
          </a:stretch>
        </p:blipFill>
        <p:spPr bwMode="auto">
          <a:xfrm>
            <a:off x="6215074" y="4214818"/>
            <a:ext cx="2643206" cy="1872271"/>
          </a:xfrm>
          <a:prstGeom prst="rect">
            <a:avLst/>
          </a:prstGeom>
          <a:noFill/>
        </p:spPr>
      </p:pic>
      <p:sp>
        <p:nvSpPr>
          <p:cNvPr id="8" name="Rectangle 1026"/>
          <p:cNvSpPr txBox="1">
            <a:spLocks noChangeArrowheads="1"/>
          </p:cNvSpPr>
          <p:nvPr/>
        </p:nvSpPr>
        <p:spPr>
          <a:xfrm>
            <a:off x="285720" y="1714488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Exemplo 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17:52:56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85720" y="1571612"/>
            <a:ext cx="2439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Garras à Vácuo 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57158" y="2209800"/>
            <a:ext cx="7970837" cy="4648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Usa o v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ácuo para segurar objetos.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O poder de “grude” é proporcional ao grau de vácuo atingido.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Também chamados de garras a sucção.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Possuem uma ou mais ventosas de borracha ou </a:t>
            </a:r>
            <a:r>
              <a:rPr kumimoji="0" lang="pt-BR" altLang="ja-JP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neoprene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Usadas para objetos planos ou com curvas.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57158" y="402910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capacidade de carga de uma ventosa 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é dada por: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 = P A, onde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 = For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ça, em </a:t>
            </a:r>
            <a:r>
              <a:rPr kumimoji="0" lang="pt-BR" altLang="ja-JP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Newtons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P = A pressão negativa da ventosa.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A = A área da ventosa.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Pode ser combinada com outras maneiras, como mec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ânica.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000" dirty="0" smtClean="0">
                <a:ea typeface="ＭＳ Ｐゴシック" pitchFamily="1" charset="-128"/>
              </a:rPr>
              <a:t>Duas formas de produzir vácuo: </a:t>
            </a:r>
            <a:r>
              <a:rPr lang="pt-BR" sz="2000" dirty="0" err="1" smtClean="0">
                <a:ea typeface="ＭＳ Ｐゴシック" pitchFamily="1" charset="-128"/>
              </a:rPr>
              <a:t>venturi</a:t>
            </a:r>
            <a:r>
              <a:rPr lang="pt-BR" sz="2000" dirty="0" smtClean="0">
                <a:ea typeface="ＭＳ Ｐゴシック" pitchFamily="1" charset="-128"/>
              </a:rPr>
              <a:t> e bombas de vácuo. 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17:52:53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85720" y="1571612"/>
            <a:ext cx="2439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Garras à Vácuo 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4" descr="020916_28"/>
          <p:cNvPicPr>
            <a:picLocks noChangeAspect="1" noChangeArrowheads="1"/>
          </p:cNvPicPr>
          <p:nvPr/>
        </p:nvPicPr>
        <p:blipFill>
          <a:blip r:embed="rId2"/>
          <a:srcRect l="38151" b="12227"/>
          <a:stretch>
            <a:fillRect/>
          </a:stretch>
        </p:blipFill>
        <p:spPr bwMode="auto">
          <a:xfrm>
            <a:off x="5715008" y="4071942"/>
            <a:ext cx="2582942" cy="2185990"/>
          </a:xfrm>
          <a:prstGeom prst="rect">
            <a:avLst/>
          </a:prstGeom>
          <a:noFill/>
        </p:spPr>
      </p:pic>
      <p:pic>
        <p:nvPicPr>
          <p:cNvPr id="7" name="Picture 3" descr="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1928802"/>
            <a:ext cx="3143272" cy="3084143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500438"/>
            <a:ext cx="2732847" cy="2378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 descr="5"/>
          <p:cNvPicPr>
            <a:picLocks noChangeAspect="1" noChangeArrowheads="1"/>
          </p:cNvPicPr>
          <p:nvPr/>
        </p:nvPicPr>
        <p:blipFill>
          <a:blip r:embed="rId5" cstate="print">
            <a:lum contrast="12000"/>
          </a:blip>
          <a:srcRect l="18851" t="3125" r="3051" b="50000"/>
          <a:stretch>
            <a:fillRect/>
          </a:stretch>
        </p:blipFill>
        <p:spPr bwMode="auto">
          <a:xfrm>
            <a:off x="5500694" y="1428736"/>
            <a:ext cx="3429024" cy="26604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17:52:49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00034" y="242886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Calcule a press</a:t>
            </a:r>
            <a:r>
              <a:rPr kumimoji="0" lang="pt-BR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ão negativa necessária para uma garra a vácuo, com 4 ventosas, carregar placas de aço laminado com 24 x 36 x 0.25 centímetros.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Use um fator de segurança de 2.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A densidade do aço é de </a:t>
            </a:r>
            <a:r>
              <a:rPr kumimoji="0" lang="pt-B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7,84 g/cm</a:t>
            </a:r>
            <a:r>
              <a:rPr kumimoji="0" lang="pt-BR" sz="2400" b="0" i="0" u="none" strike="noStrike" kern="1200" cap="none" spc="0" normalizeH="0" baseline="30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pt-B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 di</a:t>
            </a:r>
            <a:r>
              <a:rPr kumimoji="0" lang="pt-BR" altLang="ja-JP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âmetro da ventosa é de 10 cm.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285720" y="1714488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Exemplo 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17:52:46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85720" y="1571612"/>
            <a:ext cx="4074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Garras à eletromagnéticas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4282" y="2143116"/>
            <a:ext cx="8715436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Similares </a:t>
            </a: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às garras a vácuo.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Levanta cargas metálicas usando um eletromagneto montado no manipulador.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altLang="ja-JP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1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357158" y="3146126"/>
          <a:ext cx="842968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24"/>
                <a:gridCol w="5000660"/>
              </a:tblGrid>
              <a:tr h="201838">
                <a:tc>
                  <a:txBody>
                    <a:bodyPr/>
                    <a:lstStyle/>
                    <a:p>
                      <a:r>
                        <a:rPr lang="pt-BR" dirty="0" smtClean="0"/>
                        <a:t>Vantagens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Desvantagens</a:t>
                      </a:r>
                      <a:endParaRPr lang="pt-BR" dirty="0"/>
                    </a:p>
                  </a:txBody>
                  <a:tcPr/>
                </a:tc>
              </a:tr>
              <a:tr h="3532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 smtClean="0"/>
                        <a:t>Pick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up</a:t>
                      </a:r>
                      <a:r>
                        <a:rPr lang="pt-BR" dirty="0" smtClean="0"/>
                        <a:t> time muito curto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Magnetismo residual na pe</a:t>
                      </a:r>
                      <a:r>
                        <a:rPr lang="pt-BR" altLang="ja-JP" dirty="0" smtClean="0">
                          <a:ea typeface="ＭＳ Ｐゴシック" pitchFamily="1" charset="-128"/>
                        </a:rPr>
                        <a:t>ça pode causar problemas futuros.</a:t>
                      </a:r>
                      <a:endParaRPr lang="pt-BR" altLang="ja-JP" dirty="0" smtClean="0">
                        <a:ea typeface="+mn-ea"/>
                      </a:endParaRPr>
                    </a:p>
                  </a:txBody>
                  <a:tcPr/>
                </a:tc>
              </a:tr>
              <a:tr h="5236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Tolera objetos de diversos tamanhos.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 atra</a:t>
                      </a:r>
                      <a:r>
                        <a:rPr lang="pt-BR" altLang="ja-JP" dirty="0" smtClean="0">
                          <a:ea typeface="ＭＳ Ｐゴシック" pitchFamily="1" charset="-128"/>
                        </a:rPr>
                        <a:t>ção magnética penetra no objeto, podendo levantar mais de um objeto ao mesmo tempo.</a:t>
                      </a:r>
                      <a:endParaRPr lang="pt-BR" dirty="0" smtClean="0"/>
                    </a:p>
                  </a:txBody>
                  <a:tcPr/>
                </a:tc>
              </a:tr>
              <a:tr h="3532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Conseguem segurar objetos com furos.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dirty="0" smtClean="0">
                          <a:ea typeface="+mn-ea"/>
                        </a:rPr>
                        <a:t>Material deve ser ferromagnético</a:t>
                      </a:r>
                    </a:p>
                  </a:txBody>
                  <a:tcPr/>
                </a:tc>
              </a:tr>
              <a:tr h="4254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Requerem apenas uma superf</a:t>
                      </a:r>
                      <a:r>
                        <a:rPr lang="pt-BR" altLang="ja-JP" dirty="0" smtClean="0">
                          <a:ea typeface="ＭＳ Ｐゴシック" pitchFamily="1" charset="-128"/>
                        </a:rPr>
                        <a:t>ície para segurar o objeto.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ja-JP" dirty="0" smtClean="0"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17:47:28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85720" y="1571612"/>
            <a:ext cx="316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Garras Pneumáticas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3" descr="021001_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071678"/>
            <a:ext cx="6715140" cy="2340972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3357562"/>
            <a:ext cx="2300300" cy="283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Bisel 7">
            <a:hlinkClick r:id="rId4" action="ppaction://hlinkfile"/>
          </p:cNvPr>
          <p:cNvSpPr/>
          <p:nvPr/>
        </p:nvSpPr>
        <p:spPr>
          <a:xfrm>
            <a:off x="500034" y="5072074"/>
            <a:ext cx="1571636" cy="71438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Video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17:47:24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26</a:t>
            </a:fld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357430"/>
            <a:ext cx="27717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810145"/>
            <a:ext cx="76581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2376493"/>
            <a:ext cx="22479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1444266"/>
            <a:ext cx="3143272" cy="191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6446" y="3209936"/>
            <a:ext cx="21526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aixaDeTexto 9"/>
          <p:cNvSpPr txBox="1"/>
          <p:nvPr/>
        </p:nvSpPr>
        <p:spPr>
          <a:xfrm>
            <a:off x="428596" y="1571612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</a:t>
            </a: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Gripper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17:47:20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27</a:t>
            </a:fld>
            <a:endParaRPr lang="pt-BR" dirty="0"/>
          </a:p>
        </p:txBody>
      </p:sp>
      <p:pic>
        <p:nvPicPr>
          <p:cNvPr id="5" name="Picture 3" descr="robotica-3"/>
          <p:cNvPicPr>
            <a:picLocks noChangeAspect="1" noChangeArrowheads="1"/>
          </p:cNvPicPr>
          <p:nvPr/>
        </p:nvPicPr>
        <p:blipFill>
          <a:blip r:embed="rId2">
            <a:lum contrast="4000"/>
          </a:blip>
          <a:srcRect l="17759" t="9802" r="7926" b="14093"/>
          <a:stretch>
            <a:fillRect/>
          </a:stretch>
        </p:blipFill>
        <p:spPr bwMode="auto">
          <a:xfrm>
            <a:off x="4028277" y="1785926"/>
            <a:ext cx="4901441" cy="4071966"/>
          </a:xfrm>
          <a:prstGeom prst="rect">
            <a:avLst/>
          </a:prstGeom>
          <a:noFill/>
        </p:spPr>
      </p:pic>
      <p:sp>
        <p:nvSpPr>
          <p:cNvPr id="6" name="Retângulo 5"/>
          <p:cNvSpPr/>
          <p:nvPr/>
        </p:nvSpPr>
        <p:spPr>
          <a:xfrm>
            <a:off x="4929190" y="5857892"/>
            <a:ext cx="2655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pt-BR" altLang="ja-JP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ão Humana - 22 </a:t>
            </a:r>
            <a:r>
              <a:rPr lang="pt-BR" altLang="ja-JP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DOFs</a:t>
            </a:r>
            <a:endPara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85720" y="1571612"/>
            <a:ext cx="2376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ja-JP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pitchFamily="1" charset="-128"/>
              </a:rPr>
              <a:t>“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pt-BR" altLang="ja-JP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ãos</a:t>
            </a:r>
            <a:r>
              <a:rPr lang="pt-BR" altLang="ja-JP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ＭＳ Ｐゴシック" pitchFamily="1" charset="-128"/>
              </a:rPr>
              <a:t>”</a:t>
            </a:r>
            <a:r>
              <a:rPr lang="pt-BR" altLang="ja-JP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 </a:t>
            </a:r>
            <a:r>
              <a:rPr lang="pt-BR" altLang="ja-JP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robóticas 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42844" y="2154691"/>
            <a:ext cx="385765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Quanto o maior n</a:t>
            </a:r>
            <a:r>
              <a:rPr lang="pt-BR" altLang="ja-JP" sz="2000" dirty="0" smtClean="0">
                <a:ea typeface="ＭＳ Ｐゴシック" pitchFamily="1" charset="-128"/>
              </a:rPr>
              <a:t>úmero de graus de liberdades, maior a versatilidade, destreza e habilidade do atuador</a:t>
            </a:r>
            <a:r>
              <a:rPr lang="pt-BR" altLang="ja-JP" sz="2000" dirty="0" smtClean="0">
                <a:ea typeface="ＭＳ Ｐゴシック" pitchFamily="1" charset="-128"/>
              </a:rPr>
              <a:t>.</a:t>
            </a:r>
          </a:p>
          <a:p>
            <a:pPr algn="just"/>
            <a:endParaRPr lang="pt-BR" altLang="ja-JP" sz="2000" dirty="0" smtClean="0">
              <a:ea typeface="ＭＳ Ｐゴシック" pitchFamily="1" charset="-128"/>
            </a:endParaRPr>
          </a:p>
          <a:p>
            <a:pPr algn="just"/>
            <a:r>
              <a:rPr lang="pt-BR" sz="2000" dirty="0" smtClean="0"/>
              <a:t>Atuadores que possuam 3 ou mais dedos:</a:t>
            </a:r>
          </a:p>
          <a:p>
            <a:pPr lvl="1" algn="just"/>
            <a:r>
              <a:rPr lang="pt-BR" dirty="0" smtClean="0"/>
              <a:t>3 dedos: </a:t>
            </a:r>
            <a:r>
              <a:rPr lang="pt-BR" dirty="0" err="1" smtClean="0"/>
              <a:t>Tri-dactilos</a:t>
            </a:r>
            <a:endParaRPr lang="pt-BR" dirty="0" smtClean="0"/>
          </a:p>
          <a:p>
            <a:pPr lvl="1" algn="just"/>
            <a:r>
              <a:rPr lang="pt-BR" dirty="0" smtClean="0"/>
              <a:t>5 ou 6 dedos: M</a:t>
            </a:r>
            <a:r>
              <a:rPr lang="pt-BR" altLang="ja-JP" dirty="0" smtClean="0">
                <a:ea typeface="ＭＳ Ｐゴシック" pitchFamily="1" charset="-128"/>
              </a:rPr>
              <a:t>ão robótica.</a:t>
            </a:r>
          </a:p>
          <a:p>
            <a:pPr lvl="1" algn="just"/>
            <a:r>
              <a:rPr lang="pt-BR" altLang="ja-JP" dirty="0" smtClean="0">
                <a:ea typeface="ＭＳ Ｐゴシック" pitchFamily="1" charset="-128"/>
              </a:rPr>
              <a:t>Mãos destras: copias das humanas.</a:t>
            </a:r>
          </a:p>
          <a:p>
            <a:pPr algn="just"/>
            <a:r>
              <a:rPr lang="pt-BR" sz="2000" dirty="0" smtClean="0"/>
              <a:t>Geralmente s</a:t>
            </a:r>
            <a:r>
              <a:rPr lang="pt-BR" altLang="ja-JP" sz="2000" dirty="0" smtClean="0">
                <a:ea typeface="ＭＳ Ｐゴシック" pitchFamily="1" charset="-128"/>
              </a:rPr>
              <a:t>ão sub-atuados:</a:t>
            </a:r>
          </a:p>
          <a:p>
            <a:pPr lvl="1" algn="just"/>
            <a:r>
              <a:rPr lang="pt-BR" dirty="0" smtClean="0"/>
              <a:t>Menos motores que graus de liberdade.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17:45:19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85720" y="1643050"/>
            <a:ext cx="3674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ja-JP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1" charset="-128"/>
              </a:rPr>
              <a:t>Garras Antropomórficas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1" y="2500307"/>
            <a:ext cx="3071834" cy="1712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0828" y="1571612"/>
            <a:ext cx="348460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1794" y="3714752"/>
            <a:ext cx="246806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Bisel 8">
            <a:hlinkClick r:id="rId5" action="ppaction://hlinkfile"/>
          </p:cNvPr>
          <p:cNvSpPr/>
          <p:nvPr/>
        </p:nvSpPr>
        <p:spPr>
          <a:xfrm>
            <a:off x="500034" y="5072074"/>
            <a:ext cx="1571636" cy="71438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Video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17:45:22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57158" y="1500174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Complac</a:t>
            </a:r>
            <a:r>
              <a:rPr kumimoji="0" lang="pt-BR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ＭＳ Ｐゴシック" pitchFamily="1" charset="-128"/>
                <a:cs typeface="+mj-cs"/>
              </a:rPr>
              <a:t>ência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285720" y="2143116"/>
            <a:ext cx="8272466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É desejável que um robô tenha a capacidade de tolerar pequenos erros de alinhamento entre peças que devem ser encaixadas.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Elementos podem ser inseridos entre o manipulador e o atuador para permitir pequenos ajustes me</a:t>
            </a: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cânicos, automáticos.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Sensores de toque-força podem ser usados para controlar o manipulador e evitar esse problema.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Pode ser ativa ou passiva.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13:34:50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5720" y="1714488"/>
            <a:ext cx="338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rotativos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285852" y="2571744"/>
            <a:ext cx="621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Consiste em um motor, que quando conectado à sua fonte de energia, o eixo do motor responde em um movimento de rotação</a:t>
            </a:r>
            <a:endParaRPr lang="pt-BR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17:47:10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30</a:t>
            </a:fld>
            <a:endParaRPr lang="pt-BR" dirty="0"/>
          </a:p>
        </p:txBody>
      </p:sp>
      <p:pic>
        <p:nvPicPr>
          <p:cNvPr id="5" name="Picture 4" descr="021021_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500174"/>
            <a:ext cx="3071834" cy="1797663"/>
          </a:xfrm>
          <a:prstGeom prst="rect">
            <a:avLst/>
          </a:prstGeom>
          <a:noFill/>
        </p:spPr>
      </p:pic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357158" y="1500174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Complac</a:t>
            </a:r>
            <a:r>
              <a:rPr kumimoji="0" lang="pt-BR" altLang="ja-JP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ＭＳ Ｐゴシック" pitchFamily="1" charset="-128"/>
                <a:cs typeface="+mj-cs"/>
              </a:rPr>
              <a:t>ência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4" descr="020916_31"/>
          <p:cNvPicPr>
            <a:picLocks noChangeAspect="1" noChangeArrowheads="1"/>
          </p:cNvPicPr>
          <p:nvPr/>
        </p:nvPicPr>
        <p:blipFill>
          <a:blip r:embed="rId3"/>
          <a:srcRect b="8152"/>
          <a:stretch>
            <a:fillRect/>
          </a:stretch>
        </p:blipFill>
        <p:spPr bwMode="auto">
          <a:xfrm>
            <a:off x="5072066" y="3357562"/>
            <a:ext cx="3463927" cy="2893676"/>
          </a:xfrm>
          <a:prstGeom prst="rect">
            <a:avLst/>
          </a:prstGeom>
          <a:noFill/>
        </p:spPr>
      </p:pic>
      <p:pic>
        <p:nvPicPr>
          <p:cNvPr id="8" name="Picture 3" descr="021021_36"/>
          <p:cNvPicPr>
            <a:picLocks noChangeAspect="1" noChangeArrowheads="1"/>
          </p:cNvPicPr>
          <p:nvPr/>
        </p:nvPicPr>
        <p:blipFill>
          <a:blip r:embed="rId4"/>
          <a:srcRect t="9806"/>
          <a:stretch>
            <a:fillRect/>
          </a:stretch>
        </p:blipFill>
        <p:spPr bwMode="auto">
          <a:xfrm>
            <a:off x="714348" y="3714752"/>
            <a:ext cx="3506529" cy="2143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17:47:12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14282" y="1643050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Como selecionar uma garra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42976" y="4429132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Fatores que determinam a for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ça necessária: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Peso do objeto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Velocidade e acelera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ção durante a manipulação.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Fricção entre o objeto e a garra.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ções físicas da peça.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1142976" y="2214554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Diversos fatores que devem ser levados em conta.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superf</a:t>
            </a: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ície do objeto a ser pego está acessível?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A variação em tamanho das pecas: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Muda durante a produção?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Muda em um mesmo ponto de trabalho (</a:t>
            </a:r>
            <a:r>
              <a:rPr kumimoji="0" lang="pt-BR" altLang="ja-JP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loading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 - </a:t>
            </a:r>
            <a:r>
              <a:rPr kumimoji="0" lang="pt-BR" altLang="ja-JP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unloading</a:t>
            </a:r>
            <a:r>
              <a:rPr kumimoji="0" lang="pt-BR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)?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A peça pode ser riscada ou entortada pela manipulação?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1" charset="-128"/>
                <a:cs typeface="+mn-cs"/>
              </a:rPr>
              <a:t>Garras especiais podem ser necessárias?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13:39:00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000504"/>
            <a:ext cx="8643966" cy="219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85720" y="1714488"/>
            <a:ext cx="3702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deslizantes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85786" y="2285992"/>
            <a:ext cx="721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Consiste em um cilindro hidráulico ou pneumático</a:t>
            </a:r>
          </a:p>
          <a:p>
            <a:endParaRPr lang="pt-BR" sz="2000" dirty="0" smtClean="0"/>
          </a:p>
          <a:p>
            <a:r>
              <a:rPr lang="pt-BR" sz="2000" dirty="0" smtClean="0"/>
              <a:t>Também	 pode ser associado a conversões de movimentos rotativos em lineares</a:t>
            </a:r>
            <a:endParaRPr lang="pt-BR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15:34:48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7158" y="1571612"/>
            <a:ext cx="3394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Acionamento Elétrico 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57158" y="2071678"/>
            <a:ext cx="8429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Este tipo de </a:t>
            </a:r>
            <a:r>
              <a:rPr lang="pt-BR" sz="2000" dirty="0" err="1" smtClean="0"/>
              <a:t>driver</a:t>
            </a:r>
            <a:r>
              <a:rPr lang="pt-BR" sz="2000" dirty="0" smtClean="0"/>
              <a:t> utiliza motores elétricos que podem ser: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dirty="0" smtClean="0"/>
              <a:t>	</a:t>
            </a:r>
            <a:r>
              <a:rPr lang="pt-BR" sz="2000" dirty="0" smtClean="0"/>
              <a:t>motor de corrente contínua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dirty="0" smtClean="0"/>
              <a:t>	</a:t>
            </a:r>
            <a:r>
              <a:rPr lang="pt-BR" sz="2000" dirty="0" smtClean="0"/>
              <a:t>motor de passo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dirty="0" smtClean="0"/>
              <a:t>	</a:t>
            </a:r>
            <a:r>
              <a:rPr lang="pt-BR" sz="2000" dirty="0" smtClean="0"/>
              <a:t>motor de corrente alternada</a:t>
            </a:r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714348" y="3429000"/>
          <a:ext cx="7500990" cy="276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586"/>
                <a:gridCol w="4143404"/>
              </a:tblGrid>
              <a:tr h="422910">
                <a:tc>
                  <a:txBody>
                    <a:bodyPr/>
                    <a:lstStyle/>
                    <a:p>
                      <a:pPr algn="just"/>
                      <a:r>
                        <a:rPr lang="pt-BR" dirty="0" smtClean="0"/>
                        <a:t>Vantagens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dirty="0" smtClean="0"/>
                        <a:t>Desvantagens</a:t>
                      </a:r>
                      <a:endParaRPr lang="pt-BR" dirty="0"/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Eficiência calculada, controle preciso</a:t>
                      </a:r>
                      <a:r>
                        <a:rPr lang="pt-BR" baseline="0" dirty="0" smtClean="0"/>
                        <a:t> 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dirty="0" smtClean="0">
                          <a:ea typeface="+mn-ea"/>
                        </a:rPr>
                        <a:t>Não mantém momento constante nas mudanças</a:t>
                      </a:r>
                      <a:r>
                        <a:rPr lang="pt-BR" altLang="ja-JP" baseline="0" dirty="0" smtClean="0">
                          <a:ea typeface="+mn-ea"/>
                        </a:rPr>
                        <a:t> de velocidade</a:t>
                      </a:r>
                      <a:endParaRPr lang="pt-BR" altLang="ja-JP" dirty="0" smtClean="0">
                        <a:ea typeface="+mn-ea"/>
                      </a:endParaRPr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Envolve um estrutura</a:t>
                      </a:r>
                      <a:r>
                        <a:rPr lang="pt-BR" baseline="0" dirty="0" smtClean="0"/>
                        <a:t> simples e de fácil manutenção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Sujeitos a danos para cargas pesadas suficientes para parar</a:t>
                      </a:r>
                      <a:r>
                        <a:rPr lang="pt-BR" baseline="0" dirty="0" smtClean="0"/>
                        <a:t> o motor</a:t>
                      </a:r>
                      <a:endParaRPr lang="pt-BR" dirty="0" smtClean="0"/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Não requer uma fonte de energia cara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dirty="0" smtClean="0">
                          <a:ea typeface="+mn-ea"/>
                        </a:rPr>
                        <a:t>Baixa razão</a:t>
                      </a:r>
                      <a:r>
                        <a:rPr lang="pt-BR" altLang="ja-JP" baseline="0" dirty="0" smtClean="0">
                          <a:ea typeface="+mn-ea"/>
                        </a:rPr>
                        <a:t> de potência de saída do motor e seu peso</a:t>
                      </a:r>
                      <a:endParaRPr lang="pt-BR" altLang="ja-JP" dirty="0" smtClean="0">
                        <a:ea typeface="+mn-ea"/>
                      </a:endParaRPr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Custo relativamente pequeno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ja-JP" dirty="0" smtClean="0"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15:42:35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571472" y="2214554"/>
            <a:ext cx="7786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/>
              <a:t>Os principais componentes deste sistema são: motor, </a:t>
            </a:r>
            <a:r>
              <a:rPr lang="pt-BR" dirty="0" smtClean="0"/>
              <a:t>cilindro, bomba </a:t>
            </a:r>
            <a:r>
              <a:rPr lang="pt-BR" dirty="0" smtClean="0"/>
              <a:t>de óleo, válvula e tanque de óleo. O motor é </a:t>
            </a:r>
            <a:r>
              <a:rPr lang="pt-BR" dirty="0" smtClean="0"/>
              <a:t>responsável pelo </a:t>
            </a:r>
            <a:r>
              <a:rPr lang="pt-BR" dirty="0" smtClean="0"/>
              <a:t>fluxo de óleo no cilindro em direção ao pistão </a:t>
            </a:r>
            <a:r>
              <a:rPr lang="pt-BR" dirty="0" smtClean="0"/>
              <a:t>que movimenta </a:t>
            </a:r>
            <a:r>
              <a:rPr lang="pt-BR" dirty="0" smtClean="0"/>
              <a:t>a junta.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57158" y="1571612"/>
            <a:ext cx="369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Acionamento Hidráulico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714348" y="3357562"/>
          <a:ext cx="7858180" cy="276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090"/>
                <a:gridCol w="3929090"/>
              </a:tblGrid>
              <a:tr h="422910">
                <a:tc>
                  <a:txBody>
                    <a:bodyPr/>
                    <a:lstStyle/>
                    <a:p>
                      <a:pPr algn="just"/>
                      <a:r>
                        <a:rPr lang="pt-BR" dirty="0" smtClean="0"/>
                        <a:t>Vantagens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dirty="0" smtClean="0"/>
                        <a:t>Desvantagens</a:t>
                      </a:r>
                      <a:endParaRPr lang="pt-BR" dirty="0"/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Momento alto e constante sob uma grande faixa de variação de velocidade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dirty="0" smtClean="0">
                          <a:ea typeface="+mn-ea"/>
                        </a:rPr>
                        <a:t>Fonte de energia cara</a:t>
                      </a:r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Precisão</a:t>
                      </a:r>
                      <a:r>
                        <a:rPr lang="pt-BR" baseline="0" dirty="0" smtClean="0"/>
                        <a:t> intermediária. Óleo não compressível.   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Manutenção</a:t>
                      </a:r>
                      <a:r>
                        <a:rPr lang="pt-BR" baseline="0" dirty="0" smtClean="0"/>
                        <a:t> cara e intensa</a:t>
                      </a:r>
                      <a:endParaRPr lang="pt-BR" dirty="0" smtClean="0"/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Mantém alto momento para um longo período de tempo quando parado.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dirty="0" smtClean="0">
                          <a:ea typeface="+mn-ea"/>
                        </a:rPr>
                        <a:t>Válvulas de precisão caras</a:t>
                      </a:r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dirty="0" smtClean="0">
                          <a:ea typeface="+mn-ea"/>
                        </a:rPr>
                        <a:t>Sujeito a vazamentos de óleos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15:58:11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7158" y="1571612"/>
            <a:ext cx="3953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Acionamento Pneumático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714348" y="3429000"/>
          <a:ext cx="7858180" cy="282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090"/>
                <a:gridCol w="3929090"/>
              </a:tblGrid>
              <a:tr h="422910">
                <a:tc>
                  <a:txBody>
                    <a:bodyPr/>
                    <a:lstStyle/>
                    <a:p>
                      <a:pPr algn="just"/>
                      <a:r>
                        <a:rPr lang="pt-BR" dirty="0" smtClean="0"/>
                        <a:t>Vantagens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dirty="0" smtClean="0"/>
                        <a:t>Desvantagens</a:t>
                      </a:r>
                      <a:endParaRPr lang="pt-BR" dirty="0"/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Velocidades extremamente 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dirty="0" smtClean="0">
                          <a:ea typeface="+mn-ea"/>
                        </a:rPr>
                        <a:t>Baixa precisão</a:t>
                      </a:r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Custo relativamente pequeno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Sujeito a vibrações</a:t>
                      </a:r>
                      <a:r>
                        <a:rPr lang="pt-BR" baseline="0" dirty="0" smtClean="0"/>
                        <a:t> quando motor ou cilindro está parado</a:t>
                      </a:r>
                      <a:endParaRPr lang="pt-BR" dirty="0" smtClean="0"/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Fácil manutenção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dirty="0" smtClean="0">
                          <a:ea typeface="+mn-ea"/>
                        </a:rPr>
                        <a:t>Baixa força</a:t>
                      </a:r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Pode manter um momento por uma grande faixa</a:t>
                      </a:r>
                      <a:r>
                        <a:rPr lang="pt-BR" baseline="0" dirty="0" smtClean="0"/>
                        <a:t> de velocidade e por longos períodos de tempo parado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ja-JP" dirty="0" smtClean="0"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214282" y="2136339"/>
            <a:ext cx="86439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/>
              <a:t>Os acionadores pneumáticos são semelhantes aos </a:t>
            </a:r>
            <a:r>
              <a:rPr lang="pt-BR" sz="2000" dirty="0" smtClean="0"/>
              <a:t>acionadores hidráulicos</a:t>
            </a:r>
            <a:r>
              <a:rPr lang="pt-BR" sz="2000" dirty="0" smtClean="0"/>
              <a:t>, porem a diferença é a utilização de ar ao invés </a:t>
            </a:r>
            <a:r>
              <a:rPr lang="pt-BR" sz="2000" dirty="0" smtClean="0"/>
              <a:t>de óleo</a:t>
            </a:r>
            <a:r>
              <a:rPr lang="pt-BR" sz="2000" dirty="0" smtClean="0"/>
              <a:t>. Entretanto o ar é altamente compressível, o que </a:t>
            </a:r>
            <a:r>
              <a:rPr lang="pt-BR" sz="2000" dirty="0" smtClean="0"/>
              <a:t>causa uma </a:t>
            </a:r>
            <a:r>
              <a:rPr lang="pt-BR" sz="2000" dirty="0" smtClean="0"/>
              <a:t>baixa precisão e força, mas estes acionadores </a:t>
            </a:r>
            <a:r>
              <a:rPr lang="pt-BR" sz="2000" dirty="0" smtClean="0"/>
              <a:t>possuem alta </a:t>
            </a:r>
            <a:r>
              <a:rPr lang="pt-BR" sz="2000" dirty="0" smtClean="0"/>
              <a:t>velocidade.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17:57:36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214282" y="1500174"/>
            <a:ext cx="3839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Conexão direta e indireta</a:t>
            </a:r>
            <a:endParaRPr lang="pt-B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14348" y="2071678"/>
            <a:ext cx="7286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sz="2000" dirty="0" smtClean="0"/>
              <a:t> No caso do acionamento direto, o motor é montado diretamente na junta que irá se mover.</a:t>
            </a:r>
          </a:p>
          <a:p>
            <a:pPr algn="just">
              <a:buFont typeface="Arial" pitchFamily="34" charset="0"/>
              <a:buChar char="•"/>
            </a:pPr>
            <a:r>
              <a:rPr lang="pt-BR" sz="2000" dirty="0" smtClean="0"/>
              <a:t> Se o motor é montado longe da junta, próximo da base, o drive é indireto; neste caso há elementos de transmissão como correntes, correias, diferenciais e engrenagens. </a:t>
            </a:r>
            <a:endParaRPr lang="pt-BR" sz="2000" dirty="0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571472" y="3786190"/>
          <a:ext cx="7858180" cy="225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710"/>
                <a:gridCol w="4643470"/>
              </a:tblGrid>
              <a:tr h="422910">
                <a:tc>
                  <a:txBody>
                    <a:bodyPr/>
                    <a:lstStyle/>
                    <a:p>
                      <a:pPr algn="just"/>
                      <a:r>
                        <a:rPr lang="pt-BR" dirty="0" smtClean="0"/>
                        <a:t>Vantagens da indireta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dirty="0" smtClean="0"/>
                        <a:t>Desvantagens da indireta</a:t>
                      </a:r>
                      <a:endParaRPr lang="pt-BR" dirty="0"/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Redução do peso do braço mecânico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dirty="0" smtClean="0">
                          <a:ea typeface="+mn-ea"/>
                        </a:rPr>
                        <a:t>Falta de precisão</a:t>
                      </a:r>
                      <a:r>
                        <a:rPr lang="pt-BR" altLang="ja-JP" baseline="0" dirty="0" smtClean="0">
                          <a:ea typeface="+mn-ea"/>
                        </a:rPr>
                        <a:t> da operação da junta devido a liberdade mecânica dos pontos de conexão entre os dispositivos de transferência </a:t>
                      </a:r>
                      <a:endParaRPr lang="pt-BR" altLang="ja-JP" dirty="0" smtClean="0">
                        <a:ea typeface="+mn-ea"/>
                      </a:endParaRPr>
                    </a:p>
                  </a:txBody>
                  <a:tcPr/>
                </a:tc>
              </a:tr>
              <a:tr h="42291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Permite mudanças na velocidade de rotação das juntas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Perdas consideráveis de potência 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2062-8896-4544-9668-390FD67984D9}" type="datetime9">
              <a:rPr lang="pt-BR" smtClean="0"/>
              <a:pPr/>
              <a:t>3/3/2009 17:53:41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smtClean="0"/>
              <a:t>Robótica I </a:t>
            </a:r>
            <a:r>
              <a:rPr lang="pt-BR" smtClean="0"/>
              <a:t>/// Prof. Sitonio Magalhães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A283-FFF3-454E-986D-64D4A08291ED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42910" y="2000240"/>
            <a:ext cx="80010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altLang="ja-JP" sz="2400" dirty="0" smtClean="0">
                <a:ea typeface="ＭＳ Ｐゴシック" pitchFamily="1" charset="-128"/>
              </a:rPr>
              <a:t>Peça </a:t>
            </a:r>
            <a:r>
              <a:rPr lang="pt-BR" altLang="ja-JP" sz="2400" dirty="0" smtClean="0">
                <a:ea typeface="ＭＳ Ｐゴシック" pitchFamily="1" charset="-128"/>
              </a:rPr>
              <a:t>anexada no ponto de montagem:</a:t>
            </a:r>
          </a:p>
          <a:p>
            <a:pPr lvl="1">
              <a:lnSpc>
                <a:spcPct val="90000"/>
              </a:lnSpc>
            </a:pPr>
            <a:r>
              <a:rPr lang="pt-BR" altLang="ja-JP" sz="2000" dirty="0" smtClean="0">
                <a:ea typeface="ＭＳ Ｐゴシック" pitchFamily="1" charset="-128"/>
              </a:rPr>
              <a:t>Garras</a:t>
            </a:r>
          </a:p>
          <a:p>
            <a:pPr lvl="1">
              <a:lnSpc>
                <a:spcPct val="90000"/>
              </a:lnSpc>
            </a:pPr>
            <a:r>
              <a:rPr lang="pt-BR" altLang="ja-JP" sz="2000" dirty="0" smtClean="0">
                <a:ea typeface="ＭＳ Ｐゴシック" pitchFamily="1" charset="-128"/>
              </a:rPr>
              <a:t>Ferramentas:</a:t>
            </a:r>
          </a:p>
          <a:p>
            <a:pPr lvl="2">
              <a:lnSpc>
                <a:spcPct val="90000"/>
              </a:lnSpc>
            </a:pPr>
            <a:r>
              <a:rPr lang="pt-BR" altLang="ja-JP" dirty="0" smtClean="0">
                <a:ea typeface="ＭＳ Ｐゴシック" pitchFamily="1" charset="-128"/>
              </a:rPr>
              <a:t>Solda, pintura, </a:t>
            </a:r>
            <a:r>
              <a:rPr lang="pt-BR" altLang="ja-JP" dirty="0" smtClean="0">
                <a:ea typeface="ＭＳ Ｐゴシック" pitchFamily="1" charset="-128"/>
              </a:rPr>
              <a:t>…</a:t>
            </a:r>
          </a:p>
          <a:p>
            <a:pPr lvl="2">
              <a:lnSpc>
                <a:spcPct val="90000"/>
              </a:lnSpc>
            </a:pPr>
            <a:endParaRPr lang="pt-BR" altLang="ja-JP" dirty="0" smtClean="0">
              <a:ea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pt-BR" altLang="ja-JP" sz="2400" dirty="0" err="1" smtClean="0">
                <a:ea typeface="ＭＳ Ｐゴシック" pitchFamily="1" charset="-128"/>
              </a:rPr>
              <a:t>Tool</a:t>
            </a:r>
            <a:r>
              <a:rPr lang="pt-BR" altLang="ja-JP" sz="2400" dirty="0" smtClean="0">
                <a:ea typeface="ＭＳ Ｐゴシック" pitchFamily="1" charset="-128"/>
              </a:rPr>
              <a:t> Center </a:t>
            </a:r>
            <a:r>
              <a:rPr lang="pt-BR" altLang="ja-JP" sz="2400" dirty="0" err="1" smtClean="0">
                <a:ea typeface="ＭＳ Ｐゴシック" pitchFamily="1" charset="-128"/>
              </a:rPr>
              <a:t>Point</a:t>
            </a:r>
            <a:r>
              <a:rPr lang="pt-BR" altLang="ja-JP" sz="2400" dirty="0" smtClean="0">
                <a:ea typeface="ＭＳ Ｐゴシック" pitchFamily="1" charset="-128"/>
              </a:rPr>
              <a:t> (TCP): o ponto de ação do atuador anexado ao robô, nas coordenadas do mundo</a:t>
            </a:r>
            <a:r>
              <a:rPr lang="pt-BR" altLang="ja-JP" sz="2400" dirty="0" smtClean="0">
                <a:ea typeface="ＭＳ Ｐゴシック" pitchFamily="1" charset="-128"/>
              </a:rPr>
              <a:t>.</a:t>
            </a:r>
          </a:p>
          <a:p>
            <a:pPr>
              <a:lnSpc>
                <a:spcPct val="90000"/>
              </a:lnSpc>
            </a:pPr>
            <a:endParaRPr lang="pt-BR" altLang="ja-JP" sz="2400" dirty="0" smtClean="0">
              <a:ea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pt-BR" altLang="ja-JP" sz="2400" dirty="0" smtClean="0">
                <a:ea typeface="ＭＳ Ｐゴシック" pitchFamily="1" charset="-128"/>
              </a:rPr>
              <a:t>O funcionamento das garras podem ser:</a:t>
            </a:r>
          </a:p>
          <a:p>
            <a:pPr>
              <a:lnSpc>
                <a:spcPct val="90000"/>
              </a:lnSpc>
            </a:pPr>
            <a:r>
              <a:rPr lang="pt-BR" altLang="ja-JP" sz="2400" dirty="0" smtClean="0">
                <a:ea typeface="ＭＳ Ｐゴシック" pitchFamily="1" charset="-128"/>
              </a:rPr>
              <a:t>	</a:t>
            </a:r>
            <a:r>
              <a:rPr lang="pt-BR" altLang="ja-JP" sz="2000" dirty="0" smtClean="0">
                <a:ea typeface="ＭＳ Ｐゴシック" pitchFamily="1" charset="-128"/>
              </a:rPr>
              <a:t>Forma de pinça</a:t>
            </a:r>
          </a:p>
          <a:p>
            <a:pPr>
              <a:lnSpc>
                <a:spcPct val="90000"/>
              </a:lnSpc>
            </a:pPr>
            <a:r>
              <a:rPr lang="pt-BR" altLang="ja-JP" sz="2000" dirty="0" smtClean="0">
                <a:ea typeface="ＭＳ Ｐゴシック" pitchFamily="1" charset="-128"/>
              </a:rPr>
              <a:t>	V</a:t>
            </a:r>
            <a:r>
              <a:rPr lang="pt-BR" altLang="ja-JP" sz="2000" dirty="0" smtClean="0">
                <a:ea typeface="ＭＳ Ｐゴシック" pitchFamily="1" charset="-128"/>
              </a:rPr>
              <a:t>ácuo</a:t>
            </a:r>
          </a:p>
          <a:p>
            <a:pPr>
              <a:lnSpc>
                <a:spcPct val="90000"/>
              </a:lnSpc>
            </a:pPr>
            <a:r>
              <a:rPr lang="pt-BR" altLang="ja-JP" sz="2000" dirty="0" smtClean="0">
                <a:ea typeface="ＭＳ Ｐゴシック" pitchFamily="1" charset="-128"/>
              </a:rPr>
              <a:t>	</a:t>
            </a:r>
            <a:r>
              <a:rPr lang="pt-BR" altLang="ja-JP" sz="2000" dirty="0" smtClean="0">
                <a:ea typeface="ＭＳ Ｐゴシック" pitchFamily="1" charset="-128"/>
              </a:rPr>
              <a:t>Magnético</a:t>
            </a:r>
          </a:p>
          <a:p>
            <a:pPr>
              <a:lnSpc>
                <a:spcPct val="90000"/>
              </a:lnSpc>
            </a:pPr>
            <a:r>
              <a:rPr lang="pt-BR" altLang="ja-JP" sz="2000" dirty="0" smtClean="0">
                <a:ea typeface="ＭＳ Ｐゴシック" pitchFamily="1" charset="-128"/>
              </a:rPr>
              <a:t>	</a:t>
            </a:r>
            <a:r>
              <a:rPr lang="pt-BR" altLang="ja-JP" sz="2000" dirty="0" smtClean="0">
                <a:ea typeface="ＭＳ Ｐゴシック" pitchFamily="1" charset="-128"/>
              </a:rPr>
              <a:t>Adesivos</a:t>
            </a:r>
          </a:p>
          <a:p>
            <a:pPr>
              <a:lnSpc>
                <a:spcPct val="90000"/>
              </a:lnSpc>
            </a:pPr>
            <a:r>
              <a:rPr lang="pt-BR" altLang="ja-JP" sz="2000" dirty="0" smtClean="0">
                <a:ea typeface="ＭＳ Ｐゴシック" pitchFamily="1" charset="-128"/>
              </a:rPr>
              <a:t>	</a:t>
            </a:r>
            <a:r>
              <a:rPr lang="pt-BR" altLang="ja-JP" sz="2000" dirty="0" smtClean="0">
                <a:ea typeface="ＭＳ Ｐゴシック" pitchFamily="1" charset="-128"/>
              </a:rPr>
              <a:t>Antropomórfico ...</a:t>
            </a:r>
            <a:endParaRPr lang="pt-BR" altLang="ja-JP" sz="2000" dirty="0">
              <a:ea typeface="ＭＳ Ｐゴシック" pitchFamily="1" charset="-128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1500174"/>
            <a:ext cx="2113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End-Effectors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3150</TotalTime>
  <Words>1677</Words>
  <PresentationFormat>Apresentação na tela (4:3)</PresentationFormat>
  <Paragraphs>305</Paragraphs>
  <Slides>31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1_Tema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TECSEM</cp:lastModifiedBy>
  <cp:revision>201</cp:revision>
  <dcterms:modified xsi:type="dcterms:W3CDTF">2009-03-03T21:02:40Z</dcterms:modified>
</cp:coreProperties>
</file>